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8"/>
  </p:notesMasterIdLst>
  <p:handoutMasterIdLst>
    <p:handoutMasterId r:id="rId9"/>
  </p:handoutMasterIdLst>
  <p:sldIdLst>
    <p:sldId id="263" r:id="rId2"/>
    <p:sldId id="469" r:id="rId3"/>
    <p:sldId id="470" r:id="rId4"/>
    <p:sldId id="471" r:id="rId5"/>
    <p:sldId id="473" r:id="rId6"/>
    <p:sldId id="47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3836F7D-56C4-C549-A086-19DBC8AFBDFD}">
          <p14:sldIdLst>
            <p14:sldId id="263"/>
            <p14:sldId id="469"/>
            <p14:sldId id="470"/>
            <p14:sldId id="471"/>
            <p14:sldId id="473"/>
            <p14:sldId id="4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C4E09"/>
    <a:srgbClr val="FF8A3B"/>
    <a:srgbClr val="D9D9D9"/>
    <a:srgbClr val="FCAC00"/>
    <a:srgbClr val="F2F2F2"/>
    <a:srgbClr val="BFBFBF"/>
    <a:srgbClr val="E82680"/>
    <a:srgbClr val="FF2803"/>
    <a:srgbClr val="E26B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011" autoAdjust="0"/>
    <p:restoredTop sz="82407" autoAdjust="0"/>
  </p:normalViewPr>
  <p:slideViewPr>
    <p:cSldViewPr snapToGrid="0" showGuides="1">
      <p:cViewPr varScale="1">
        <p:scale>
          <a:sx n="91" d="100"/>
          <a:sy n="91" d="100"/>
        </p:scale>
        <p:origin x="928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4" d="100"/>
          <a:sy n="54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22704F-B599-421D-AE32-2544BCCC8F11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8D21C-2E17-453D-A3CA-2EA354BFD5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6025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D4CA1F-7A6E-40D9-86F5-2DE316F65377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A1D72F-C289-4924-96A0-238417F38C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63917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好、高、名、人、系</a:t>
            </a:r>
            <a:r>
              <a:rPr lang="en-US" altLang="zh-CN" dirty="0" smtClean="0"/>
              <a:t>—</a:t>
            </a:r>
            <a:r>
              <a:rPr lang="zh-CN" altLang="en-US" dirty="0" smtClean="0"/>
              <a:t>互动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646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2763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695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5038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6235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036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408822" y="2363783"/>
            <a:ext cx="6043238" cy="59176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4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单击此处插入标题</a:t>
            </a:r>
          </a:p>
        </p:txBody>
      </p:sp>
      <p:pic>
        <p:nvPicPr>
          <p:cNvPr id="29" name="图片 2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18103" y="506539"/>
            <a:ext cx="1542086" cy="6554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3"/>
          <a:srcRect l="21167" b="14284"/>
          <a:stretch/>
        </p:blipFill>
        <p:spPr>
          <a:xfrm>
            <a:off x="0" y="1227473"/>
            <a:ext cx="5178419" cy="5630528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0" y="5638587"/>
            <a:ext cx="1051011" cy="12194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11105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0700" y="5308600"/>
            <a:ext cx="1511300" cy="1549400"/>
          </a:xfrm>
          <a:prstGeom prst="rect">
            <a:avLst/>
          </a:prstGeom>
        </p:spPr>
      </p:pic>
      <p:sp>
        <p:nvSpPr>
          <p:cNvPr id="7" name="内容占位符 6"/>
          <p:cNvSpPr>
            <a:spLocks noGrp="1"/>
          </p:cNvSpPr>
          <p:nvPr>
            <p:ph sz="quarter" idx="10"/>
          </p:nvPr>
        </p:nvSpPr>
        <p:spPr>
          <a:xfrm>
            <a:off x="628673" y="1102098"/>
            <a:ext cx="10934653" cy="470703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50000"/>
              </a:lnSpc>
              <a:buFont typeface="Wingdings" panose="05000000000000000000" pitchFamily="2" charset="2"/>
              <a:buChar char="Ø"/>
              <a:defRPr sz="1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150000"/>
              </a:lnSpc>
              <a:buFont typeface="Wingdings" panose="05000000000000000000" pitchFamily="2" charset="2"/>
              <a:buChar char="ü"/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lnSpc>
                <a:spcPct val="150000"/>
              </a:lnSpc>
              <a:buFont typeface="微软雅黑" panose="020B0503020204020204" pitchFamily="34" charset="-122"/>
              <a:buChar char="−"/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</p:txBody>
      </p:sp>
    </p:spTree>
    <p:extLst>
      <p:ext uri="{BB962C8B-B14F-4D97-AF65-F5344CB8AC3E}">
        <p14:creationId xmlns:p14="http://schemas.microsoft.com/office/powerpoint/2010/main" val="321934537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4775200" cy="5613400"/>
          </a:xfrm>
          <a:prstGeom prst="rect">
            <a:avLst/>
          </a:prstGeom>
        </p:spPr>
      </p:pic>
      <p:sp>
        <p:nvSpPr>
          <p:cNvPr id="6" name="内容占位符 5"/>
          <p:cNvSpPr>
            <a:spLocks noGrp="1"/>
          </p:cNvSpPr>
          <p:nvPr>
            <p:ph sz="quarter" idx="10" hasCustomPrompt="1"/>
          </p:nvPr>
        </p:nvSpPr>
        <p:spPr>
          <a:xfrm>
            <a:off x="1774763" y="2866838"/>
            <a:ext cx="2569029" cy="914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项目标题</a:t>
            </a:r>
          </a:p>
        </p:txBody>
      </p:sp>
      <p:sp>
        <p:nvSpPr>
          <p:cNvPr id="12" name="内容占位符 11"/>
          <p:cNvSpPr>
            <a:spLocks noGrp="1"/>
          </p:cNvSpPr>
          <p:nvPr>
            <p:ph sz="quarter" idx="11"/>
          </p:nvPr>
        </p:nvSpPr>
        <p:spPr>
          <a:xfrm>
            <a:off x="5806394" y="2095669"/>
            <a:ext cx="5994400" cy="2666661"/>
          </a:xfrm>
          <a:prstGeom prst="rect">
            <a:avLst/>
          </a:prstGeom>
        </p:spPr>
        <p:txBody>
          <a:bodyPr/>
          <a:lstStyle>
            <a:lvl1pPr marL="514350" marR="0" indent="-5143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A82FF"/>
              </a:buClr>
              <a:buSzTx/>
              <a:buFont typeface="+mj-ea"/>
              <a:buAutoNum type="circleNumDbPlain"/>
              <a:tabLst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en-US" altLang="zh-CN" dirty="0" smtClean="0"/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A82FF"/>
              </a:buClr>
              <a:buSzTx/>
              <a:buFont typeface="+mj-ea"/>
              <a:buAutoNum type="circleNumDbPlain"/>
              <a:tabLst/>
              <a:defRPr/>
            </a:pPr>
            <a:r>
              <a:rPr lang="zh-CN" altLang="en-US" dirty="0" smtClean="0"/>
              <a:t>单击此处编辑母版文本样式</a:t>
            </a:r>
            <a:endParaRPr lang="en-US" altLang="zh-CN" dirty="0" smtClean="0"/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A82FF"/>
              </a:buClr>
              <a:buSzTx/>
              <a:buFont typeface="+mj-ea"/>
              <a:buAutoNum type="circleNumDbPlain"/>
              <a:tabLst/>
              <a:defRPr/>
            </a:pPr>
            <a:r>
              <a:rPr lang="zh-CN" altLang="en-US" dirty="0" smtClean="0"/>
              <a:t>单击此处编辑母版文本样式</a:t>
            </a:r>
            <a:endParaRPr lang="en-US" altLang="zh-CN" dirty="0" smtClean="0"/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A82FF"/>
              </a:buClr>
              <a:buSzTx/>
              <a:buFont typeface="+mj-ea"/>
              <a:buAutoNum type="circleNumDbPlain"/>
              <a:tabLst/>
              <a:defRPr/>
            </a:pPr>
            <a:r>
              <a:rPr lang="zh-CN" altLang="en-US" dirty="0" smtClean="0"/>
              <a:t>单击此处编辑母版文本样式</a:t>
            </a:r>
            <a:endParaRPr lang="en-US" altLang="zh-CN" dirty="0" smtClean="0"/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A82FF"/>
              </a:buClr>
              <a:buSzTx/>
              <a:buFont typeface="+mj-ea"/>
              <a:buAutoNum type="circleNumDbPlain"/>
              <a:tabLst/>
              <a:defRPr/>
            </a:pPr>
            <a:r>
              <a:rPr lang="zh-CN" altLang="en-US" dirty="0" smtClean="0"/>
              <a:t>单击此处编辑母版文本样式</a:t>
            </a:r>
            <a:endParaRPr lang="en-US" altLang="zh-CN" dirty="0" smtClean="0"/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A82FF"/>
              </a:buClr>
              <a:buSzTx/>
              <a:buFont typeface="+mj-ea"/>
              <a:buAutoNum type="circleNumDbPlain"/>
              <a:tabLst/>
              <a:defRPr/>
            </a:pPr>
            <a:r>
              <a:rPr lang="zh-CN" altLang="en-US" dirty="0" smtClean="0"/>
              <a:t>单击此处编辑母版文本样式</a:t>
            </a:r>
            <a:endParaRPr lang="en-US" altLang="zh-CN" dirty="0" smtClean="0"/>
          </a:p>
          <a:p>
            <a:pPr lvl="0"/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15393809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同侧圆角矩形 5"/>
          <p:cNvSpPr/>
          <p:nvPr userDrawn="1"/>
        </p:nvSpPr>
        <p:spPr>
          <a:xfrm rot="10800000">
            <a:off x="1296735" y="-3"/>
            <a:ext cx="5317421" cy="842213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C4E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文本占位符 10"/>
          <p:cNvSpPr>
            <a:spLocks noGrp="1"/>
          </p:cNvSpPr>
          <p:nvPr>
            <p:ph type="body" sz="quarter" idx="11" hasCustomPrompt="1"/>
          </p:nvPr>
        </p:nvSpPr>
        <p:spPr>
          <a:xfrm>
            <a:off x="2336450" y="152380"/>
            <a:ext cx="3096162" cy="4527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单击此处插入标题</a:t>
            </a:r>
          </a:p>
        </p:txBody>
      </p:sp>
    </p:spTree>
    <p:extLst>
      <p:ext uri="{BB962C8B-B14F-4D97-AF65-F5344CB8AC3E}">
        <p14:creationId xmlns:p14="http://schemas.microsoft.com/office/powerpoint/2010/main" val="1031160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6"/>
          <p:cNvSpPr>
            <a:spLocks noGrp="1"/>
          </p:cNvSpPr>
          <p:nvPr>
            <p:ph sz="quarter" idx="10"/>
          </p:nvPr>
        </p:nvSpPr>
        <p:spPr>
          <a:xfrm>
            <a:off x="628673" y="1358154"/>
            <a:ext cx="10934653" cy="4666128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50000"/>
              </a:lnSpc>
              <a:buFont typeface="Wingdings" panose="05000000000000000000" pitchFamily="2" charset="2"/>
              <a:buChar char="Ø"/>
              <a:defRPr sz="1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150000"/>
              </a:lnSpc>
              <a:buFont typeface="Wingdings" panose="05000000000000000000" pitchFamily="2" charset="2"/>
              <a:buChar char="ü"/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lnSpc>
                <a:spcPct val="150000"/>
              </a:lnSpc>
              <a:buFont typeface="微软雅黑" panose="020B0503020204020204" pitchFamily="34" charset="-122"/>
              <a:buChar char="−"/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</p:txBody>
      </p:sp>
      <p:sp>
        <p:nvSpPr>
          <p:cNvPr id="5" name="单圆角矩形 4"/>
          <p:cNvSpPr/>
          <p:nvPr userDrawn="1"/>
        </p:nvSpPr>
        <p:spPr>
          <a:xfrm rot="10800000" flipH="1">
            <a:off x="0" y="-2"/>
            <a:ext cx="8208211" cy="1189790"/>
          </a:xfrm>
          <a:prstGeom prst="round1Rect">
            <a:avLst>
              <a:gd name="adj" fmla="val 50000"/>
            </a:avLst>
          </a:prstGeom>
          <a:solidFill>
            <a:srgbClr val="FC4E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占位符 10"/>
          <p:cNvSpPr>
            <a:spLocks noGrp="1"/>
          </p:cNvSpPr>
          <p:nvPr>
            <p:ph type="body" sz="quarter" idx="11" hasCustomPrompt="1"/>
          </p:nvPr>
        </p:nvSpPr>
        <p:spPr>
          <a:xfrm>
            <a:off x="628673" y="472597"/>
            <a:ext cx="6320771" cy="4527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单击此处插入标题</a:t>
            </a:r>
          </a:p>
        </p:txBody>
      </p:sp>
    </p:spTree>
    <p:extLst>
      <p:ext uri="{BB962C8B-B14F-4D97-AF65-F5344CB8AC3E}">
        <p14:creationId xmlns:p14="http://schemas.microsoft.com/office/powerpoint/2010/main" val="2286084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 userDrawn="1"/>
        </p:nvSpPr>
        <p:spPr>
          <a:xfrm>
            <a:off x="5176850" y="2763725"/>
            <a:ext cx="33201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 smtClea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6000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08502" y="2550146"/>
            <a:ext cx="1321161" cy="1321161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5878651"/>
            <a:ext cx="2109883" cy="9793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58044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39493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2641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0" r:id="rId2"/>
    <p:sldLayoutId id="2147483658" r:id="rId3"/>
    <p:sldLayoutId id="2147483661" r:id="rId4"/>
    <p:sldLayoutId id="2147483662" r:id="rId5"/>
    <p:sldLayoutId id="2147483659" r:id="rId6"/>
    <p:sldLayoutId id="2147483663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lark.alipay.com/igraph/doc/data_sourc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ark.alipay.com/igraph/doc/data_source" TargetMode="External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ark.alipay.com/igraph/doc/data_source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ark.alipay.com/porsche/wiki/experiment-create" TargetMode="External"/><Relationship Id="rId4" Type="http://schemas.openxmlformats.org/officeDocument/2006/relationships/hyperlink" Target="https://lark.alipay.com/porsche/wiki/calc-user-feature)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ark.alipay.com/porsche/wiki/experiment-create" TargetMode="External"/><Relationship Id="rId4" Type="http://schemas.openxmlformats.org/officeDocument/2006/relationships/hyperlink" Target="http://porsche.alibaba-inc.com/experiment.htm?spm=a1zcr.8293797.0.0.1e255e77t8MaX6&amp;debug&amp;experimentId=13131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408822" y="2431346"/>
            <a:ext cx="6043238" cy="591763"/>
          </a:xfrm>
        </p:spPr>
        <p:txBody>
          <a:bodyPr/>
          <a:lstStyle/>
          <a:p>
            <a:r>
              <a:rPr lang="zh-CN" altLang="en-US" sz="3200" b="1" dirty="0"/>
              <a:t>引擎</a:t>
            </a:r>
            <a:r>
              <a:rPr lang="zh-CN" altLang="en-US" sz="3200" b="1" dirty="0" smtClean="0"/>
              <a:t>架构</a:t>
            </a:r>
            <a:r>
              <a:rPr lang="zh-CN" altLang="en-US" sz="3200" b="1" dirty="0" smtClean="0"/>
              <a:t>：</a:t>
            </a:r>
            <a:r>
              <a:rPr lang="en-US" altLang="zh-CN" sz="3200" b="1" dirty="0" err="1" smtClean="0"/>
              <a:t>igraph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&amp;</a:t>
            </a:r>
            <a:r>
              <a:rPr lang="zh-CN" altLang="en-US" sz="3200" b="1" dirty="0" smtClean="0"/>
              <a:t> </a:t>
            </a:r>
            <a:r>
              <a:rPr lang="en-US" altLang="zh-CN" sz="3200" b="1" dirty="0" err="1" smtClean="0"/>
              <a:t>porsche</a:t>
            </a:r>
            <a:endParaRPr lang="zh-CN" altLang="en-US" sz="3200" b="1" dirty="0"/>
          </a:p>
        </p:txBody>
      </p:sp>
      <p:cxnSp>
        <p:nvCxnSpPr>
          <p:cNvPr id="4" name="直接连接符 3"/>
          <p:cNvCxnSpPr/>
          <p:nvPr/>
        </p:nvCxnSpPr>
        <p:spPr>
          <a:xfrm>
            <a:off x="5733288" y="3090672"/>
            <a:ext cx="57187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7578091" y="6336792"/>
            <a:ext cx="4422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2017.11.10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006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6075" y="71526"/>
            <a:ext cx="11522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 smtClean="0"/>
              <a:t>igraph</a:t>
            </a:r>
            <a:endParaRPr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540326" y="1094509"/>
            <a:ext cx="1056081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功能：</a:t>
            </a:r>
            <a:r>
              <a:rPr lang="en-US" altLang="zh-CN" sz="2000" b="1" dirty="0" err="1"/>
              <a:t>iGraph</a:t>
            </a:r>
            <a:r>
              <a:rPr lang="zh-CN" altLang="en-US" sz="2000" dirty="0"/>
              <a:t>服务是一个在线图存储系统，可以通过全量、增量等形式将数据导入在线</a:t>
            </a:r>
            <a:r>
              <a:rPr lang="zh-CN" altLang="en-US" sz="2000" dirty="0" smtClean="0"/>
              <a:t>系统，提供 </a:t>
            </a:r>
            <a:r>
              <a:rPr lang="en-US" altLang="zh-CN" sz="2000" dirty="0" err="1" smtClean="0"/>
              <a:t>kv</a:t>
            </a:r>
            <a:r>
              <a:rPr lang="zh-CN" altLang="en-US" sz="2000" dirty="0" smtClean="0"/>
              <a:t> 、 </a:t>
            </a:r>
            <a:r>
              <a:rPr lang="en-US" altLang="zh-CN" sz="2000" dirty="0" err="1" smtClean="0"/>
              <a:t>kkv</a:t>
            </a:r>
            <a:r>
              <a:rPr lang="zh-CN" altLang="en-US" sz="2000" dirty="0" smtClean="0"/>
              <a:t> 形式查询，耗时一般，后续需要优化</a:t>
            </a:r>
            <a:endParaRPr lang="en-US" altLang="zh-CN" sz="2000" dirty="0" smtClean="0"/>
          </a:p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创建流程（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wiki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https://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lark.alipay.com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igraph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/doc/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data_source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00100" lvl="2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数据源：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1257300" lvl="3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离线表（全量更新方式）：必须是分区表（只支持数字分区），根据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done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分区触发自动回流，例如数据存在 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ds=20180316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 分区，需要创建一个 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ds=20180316.done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 分区才会自动触发回流。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1257300" lvl="3" indent="-3429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Swift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消息队列（增量更新方式）：数据实时写入消息队列里边，实时更新。</a:t>
            </a:r>
            <a:r>
              <a:rPr lang="zh-CN" altLang="en-US" sz="2000" dirty="0"/>
              <a:t>数据源为</a:t>
            </a:r>
            <a:r>
              <a:rPr lang="en-US" altLang="zh-CN" sz="2000" dirty="0"/>
              <a:t>SWIFT</a:t>
            </a:r>
            <a:r>
              <a:rPr lang="zh-CN" altLang="en-US" sz="2000" dirty="0"/>
              <a:t>的</a:t>
            </a:r>
            <a:r>
              <a:rPr lang="en-US" altLang="zh-CN" sz="2000" dirty="0" err="1"/>
              <a:t>iGraph</a:t>
            </a:r>
            <a:r>
              <a:rPr lang="zh-CN" altLang="en-US" sz="2000" dirty="0"/>
              <a:t>表记录有</a:t>
            </a:r>
            <a:r>
              <a:rPr lang="en-US" altLang="zh-CN" sz="2000" dirty="0"/>
              <a:t>TTL</a:t>
            </a:r>
            <a:r>
              <a:rPr lang="zh-CN" altLang="en-US" sz="2000" dirty="0"/>
              <a:t>，超过</a:t>
            </a:r>
            <a:r>
              <a:rPr lang="en-US" altLang="zh-CN" sz="2000" dirty="0"/>
              <a:t>TTL</a:t>
            </a:r>
            <a:r>
              <a:rPr lang="zh-CN" altLang="en-US" sz="2000" dirty="0"/>
              <a:t>的记录会失效</a:t>
            </a:r>
            <a:r>
              <a:rPr lang="en-US" altLang="zh-CN" sz="2000" dirty="0" smtClean="0"/>
              <a:t>;</a:t>
            </a:r>
            <a:r>
              <a:rPr lang="zh-CN" altLang="en-US" sz="2000" dirty="0"/>
              <a:t>具有全量数据的表</a:t>
            </a:r>
            <a:r>
              <a:rPr lang="en-US" altLang="zh-CN" sz="2000" dirty="0" err="1"/>
              <a:t>ttl</a:t>
            </a:r>
            <a:r>
              <a:rPr lang="zh-CN" altLang="en-US" sz="2000" dirty="0" smtClean="0"/>
              <a:t>无效。相关</a:t>
            </a:r>
            <a:r>
              <a:rPr lang="en-US" altLang="zh-CN" sz="2000" dirty="0" smtClean="0"/>
              <a:t>wiki</a:t>
            </a:r>
            <a:r>
              <a:rPr lang="zh-CN" altLang="en-US" sz="2000" dirty="0" smtClean="0"/>
              <a:t>：</a:t>
            </a:r>
            <a:r>
              <a:rPr lang="en-US" altLang="zh-CN" sz="2000" dirty="0"/>
              <a:t> https://</a:t>
            </a:r>
            <a:r>
              <a:rPr lang="en-US" altLang="zh-CN" sz="2000" dirty="0" err="1"/>
              <a:t>lark.alipay.com</a:t>
            </a:r>
            <a:r>
              <a:rPr lang="en-US" altLang="zh-CN" sz="2000" dirty="0"/>
              <a:t>/</a:t>
            </a:r>
            <a:r>
              <a:rPr lang="en-US" altLang="zh-CN" sz="2000" dirty="0" err="1"/>
              <a:t>igraph</a:t>
            </a:r>
            <a:r>
              <a:rPr lang="en-US" altLang="zh-CN" sz="2000" dirty="0"/>
              <a:t>/doc/</a:t>
            </a:r>
            <a:r>
              <a:rPr lang="en-US" altLang="zh-CN" sz="2000" dirty="0" err="1"/>
              <a:t>update_syntax</a:t>
            </a:r>
            <a:endParaRPr lang="en-US" altLang="zh-CN" sz="2000" dirty="0" smtClean="0"/>
          </a:p>
          <a:p>
            <a:pPr marL="1257300" lvl="3" indent="-3429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ODPS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+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SWIFT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：全量 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+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 增量方式更新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59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6075" y="71526"/>
            <a:ext cx="11522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 smtClean="0"/>
              <a:t>igraph</a:t>
            </a:r>
            <a:endParaRPr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540326" y="1094509"/>
            <a:ext cx="1056081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创建流程（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wiki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https://lark.alipay.com/igraph/doc/data_source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00100" lvl="2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数据源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00100" lvl="2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配置</a:t>
            </a:r>
            <a:r>
              <a:rPr lang="en-US" altLang="zh-CN" sz="2000" dirty="0" err="1" smtClean="0">
                <a:latin typeface="Microsoft YaHei" charset="-122"/>
                <a:ea typeface="Microsoft YaHei" charset="-122"/>
                <a:cs typeface="Microsoft YaHei" charset="-122"/>
              </a:rPr>
              <a:t>igraph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表结构（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 http://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tppnext.alibaba-inc.com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/store/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datasource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/new 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1257300" lvl="3" indent="-342900">
              <a:lnSpc>
                <a:spcPct val="150000"/>
              </a:lnSpc>
              <a:buFont typeface="Arial" charset="0"/>
              <a:buChar char="•"/>
            </a:pP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endParaRPr lang="en-US" altLang="zh-CN" sz="2000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8644" y="2638195"/>
            <a:ext cx="8764173" cy="246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6075" y="71526"/>
            <a:ext cx="11522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 smtClean="0"/>
              <a:t>igraph</a:t>
            </a:r>
            <a:endParaRPr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540326" y="1094509"/>
            <a:ext cx="1056081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创建流程（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wiki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https://lark.alipay.com/igraph/doc/data_source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00100" lvl="2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数据源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00100" lvl="2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配置</a:t>
            </a:r>
            <a:r>
              <a:rPr lang="en-US" altLang="zh-CN" sz="2000" dirty="0" err="1" smtClean="0">
                <a:latin typeface="Microsoft YaHei" charset="-122"/>
                <a:ea typeface="Microsoft YaHei" charset="-122"/>
                <a:cs typeface="Microsoft YaHei" charset="-122"/>
              </a:rPr>
              <a:t>igraph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表结构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00100" lvl="2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触发回流：</a:t>
            </a:r>
            <a:r>
              <a:rPr lang="zh-CN" altLang="en-US" sz="2000" dirty="0"/>
              <a:t>尽量使用</a:t>
            </a:r>
            <a:r>
              <a:rPr lang="en-US" altLang="zh-CN" sz="2000" dirty="0"/>
              <a:t>DONE</a:t>
            </a:r>
            <a:r>
              <a:rPr lang="zh-CN" altLang="en-US" sz="2000" dirty="0"/>
              <a:t>分区进行触发，避免系统升级、协议变更带来的兼容性</a:t>
            </a:r>
            <a:r>
              <a:rPr lang="zh-CN" altLang="en-US" sz="2000" dirty="0" smtClean="0"/>
              <a:t>问题</a:t>
            </a:r>
            <a:endParaRPr lang="en-US" altLang="zh-CN" sz="2000" dirty="0" smtClean="0"/>
          </a:p>
          <a:p>
            <a:pPr marL="800100" lvl="2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查询（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 https://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lark.alipay.com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igraph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/doc/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pg_search_type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1257300" lvl="3" indent="-3429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000" dirty="0" err="1" smtClean="0">
                <a:latin typeface="Microsoft YaHei" charset="-122"/>
                <a:ea typeface="Microsoft YaHei" charset="-122"/>
                <a:cs typeface="Microsoft YaHei" charset="-122"/>
              </a:rPr>
              <a:t>Tpp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在线查询参考 </a:t>
            </a:r>
            <a:r>
              <a:rPr lang="en-US" altLang="zh-CN" sz="2000" dirty="0" err="1" smtClean="0">
                <a:latin typeface="Microsoft YaHei" charset="-122"/>
                <a:ea typeface="Microsoft YaHei" charset="-122"/>
                <a:cs typeface="Microsoft YaHei" charset="-122"/>
              </a:rPr>
              <a:t>utils.</a:t>
            </a:r>
            <a:r>
              <a:rPr lang="en-US" altLang="zh-CN" sz="2000" dirty="0" err="1" smtClean="0"/>
              <a:t>IGraphQueryBuilder</a:t>
            </a:r>
            <a:r>
              <a:rPr lang="zh-CN" altLang="en-US" sz="2000" dirty="0" smtClean="0"/>
              <a:t> 类</a:t>
            </a:r>
            <a:endParaRPr lang="en-US" altLang="zh-CN" sz="2000" dirty="0" smtClean="0"/>
          </a:p>
          <a:p>
            <a:pPr marL="1257300" lvl="3" indent="-342900">
              <a:lnSpc>
                <a:spcPct val="150000"/>
              </a:lnSpc>
              <a:buFont typeface="Arial" charset="0"/>
              <a:buChar char="•"/>
            </a:pP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00100" lvl="2" indent="-342900">
              <a:lnSpc>
                <a:spcPct val="150000"/>
              </a:lnSpc>
              <a:buFont typeface="Arial" charset="0"/>
              <a:buChar char="•"/>
            </a:pP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1257300" lvl="3" indent="-342900">
              <a:lnSpc>
                <a:spcPct val="150000"/>
              </a:lnSpc>
              <a:buFont typeface="Arial" charset="0"/>
              <a:buChar char="•"/>
            </a:pP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endParaRPr lang="en-US" altLang="zh-CN" sz="2000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665" y="3882683"/>
            <a:ext cx="8693832" cy="272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2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6075" y="71526"/>
            <a:ext cx="11522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 smtClean="0"/>
              <a:t>porsche</a:t>
            </a:r>
            <a:endParaRPr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554394" y="813155"/>
            <a:ext cx="1056081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功能：</a:t>
            </a:r>
            <a:r>
              <a:rPr lang="zh-CN" altLang="en-US" sz="2000" dirty="0" smtClean="0"/>
              <a:t>流式</a:t>
            </a:r>
            <a:r>
              <a:rPr lang="zh-CN" altLang="en-US" sz="2000" dirty="0"/>
              <a:t>数据处理</a:t>
            </a:r>
            <a:r>
              <a:rPr lang="zh-CN" altLang="en-US" sz="2000" dirty="0" smtClean="0"/>
              <a:t>系统，功能模块插件化，用户只需要开发核心功能函数</a:t>
            </a:r>
            <a:endParaRPr lang="en-US" altLang="zh-CN" sz="2000" dirty="0" smtClean="0"/>
          </a:p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wiki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 https://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lark.alipay.com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porsche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/wiki/intro 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支持的数据还原：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TT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SWIFT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ODPS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000" dirty="0" err="1" smtClean="0">
                <a:latin typeface="Microsoft YaHei" charset="-122"/>
                <a:ea typeface="Microsoft YaHei" charset="-122"/>
                <a:cs typeface="Microsoft YaHei" charset="-122"/>
              </a:rPr>
              <a:t>MetaQ</a:t>
            </a:r>
            <a:endParaRPr lang="en-US" altLang="zh-CN" sz="20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核心插件：用户特征插件和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item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特征插件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开发流程（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https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://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lark.alipay.com/porsche/wiki/experiment-create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00100" lvl="2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创建数据源，先订阅对应的数据源（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 http://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alilog.alibaba-inc.com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logcenter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/log/details/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dwd_yt_log_app_ck_ri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），之后配置相应的处理类（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 https://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lark.alipay.com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porsche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/wiki/mzw1v6 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00100" lvl="2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行为识别，主要是设置聚合方式（根据哪些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key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做聚合）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(https://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lark.alipay.com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porsche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/wiki/identify-user-actions)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800100" lvl="2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计算特征（用户特征组件和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item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特征组件）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  <a:hlinkClick r:id="rId4"/>
              </a:rPr>
              <a:t>https://lark.alipay.com/porsche/wiki/calc-user-feature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hlinkClick r:id="rId4"/>
              </a:rPr>
              <a:t>)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9444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6075" y="71526"/>
            <a:ext cx="11522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 smtClean="0"/>
              <a:t>porsche</a:t>
            </a:r>
            <a:endParaRPr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540326" y="1094509"/>
            <a:ext cx="1056081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功能：</a:t>
            </a:r>
            <a:r>
              <a:rPr lang="zh-CN" altLang="en-US" sz="2000" dirty="0" smtClean="0"/>
              <a:t>流式</a:t>
            </a:r>
            <a:r>
              <a:rPr lang="zh-CN" altLang="en-US" sz="2000" dirty="0"/>
              <a:t>数据处理</a:t>
            </a:r>
            <a:r>
              <a:rPr lang="zh-CN" altLang="en-US" sz="2000" dirty="0" smtClean="0"/>
              <a:t>系统，功能模块插件化，用户只需要开发核心功能函数</a:t>
            </a:r>
            <a:endParaRPr lang="en-US" altLang="zh-CN" sz="2000" dirty="0" smtClean="0"/>
          </a:p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wiki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 https://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lark.alipay.com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porsche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/wiki/intro 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支持的数据还原：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TT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SWIFT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ODPS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000" dirty="0" err="1" smtClean="0">
                <a:latin typeface="Microsoft YaHei" charset="-122"/>
                <a:ea typeface="Microsoft YaHei" charset="-122"/>
                <a:cs typeface="Microsoft YaHei" charset="-122"/>
              </a:rPr>
              <a:t>MetaQ</a:t>
            </a:r>
            <a:endParaRPr lang="en-US" altLang="zh-CN" sz="20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核心插件：用户特征插件和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item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特征插件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开发流程（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https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://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hlinkClick r:id="rId3"/>
              </a:rPr>
              <a:t>lark.alipay.com/porsche/wiki/experiment-create</a:t>
            </a:r>
            <a:r>
              <a:rPr lang="zh-CN" altLang="en-US" sz="200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Item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实时特征计算实例：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2" indent="-4572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流程：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  <a:hlinkClick r:id="rId4"/>
              </a:rPr>
              <a:t>http://porsche.alibaba-inc.com/experiment.htm?spm=a1zcr.8293797.0.0.1e255e77t8MaX6&amp;debug&amp;experimentId=13131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hlinkClick r:id="rId4"/>
              </a:rPr>
              <a:t>#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2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000" dirty="0" err="1" smtClean="0">
                <a:latin typeface="Microsoft YaHei" charset="-122"/>
                <a:ea typeface="Microsoft YaHei" charset="-122"/>
                <a:cs typeface="Microsoft YaHei" charset="-122"/>
              </a:rPr>
              <a:t>Git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git@gitlab.alibaba-inc.com:liubao.ylb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porsche_newtdrec.git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47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AA5F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7670</TotalTime>
  <Words>439</Words>
  <Application>Microsoft Macintosh PowerPoint</Application>
  <PresentationFormat>宽屏</PresentationFormat>
  <Paragraphs>41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Calibri</vt:lpstr>
      <vt:lpstr>Microsoft YaHei</vt:lpstr>
      <vt:lpstr>Wingdings</vt:lpstr>
      <vt:lpstr>宋体</vt:lpstr>
      <vt:lpstr>微软雅黑</vt:lpstr>
      <vt:lpstr>Arial</vt:lpstr>
      <vt:lpstr>2_Office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李腾</dc:creator>
  <cp:lastModifiedBy>Microsoft Office 用户</cp:lastModifiedBy>
  <cp:revision>770</cp:revision>
  <dcterms:created xsi:type="dcterms:W3CDTF">2016-12-19T14:41:11Z</dcterms:created>
  <dcterms:modified xsi:type="dcterms:W3CDTF">2018-03-16T02:31:44Z</dcterms:modified>
</cp:coreProperties>
</file>

<file path=docProps/thumbnail.jpeg>
</file>